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0" r:id="rId6"/>
    <p:sldId id="262" r:id="rId7"/>
    <p:sldId id="259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90B5B1-FED6-BF30-CAE5-93FE73D0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208E42C-93F6-D6A9-917A-9C7CF30B2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653FA4-A8C8-8C4E-1692-6CF24770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47B858-AC00-BDDE-DD73-32E230AE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C8B2AA-F732-E319-3692-00766B51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8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FCD1E62-D640-78D3-70CA-71490B27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2C45DCF-6FD1-F254-06B3-FFAE6F3B3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328B90D-44D7-4042-B136-6F82CABD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D7F473-C150-A3A8-6AAC-9711DFCD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4DEA92-FEB8-DB4A-6F48-131A9F5E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318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AC47B2A-67A8-5CE9-22AB-C5C7F7FBB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E2B9FBE-DF6A-436D-AA98-B0D5CF711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6B45EE8-A034-8C45-9E46-AC02C851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5219EC9-BFD9-A426-716A-E54CF14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77372A1-7818-0378-4771-3356306A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147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07E129-061B-4260-EFDA-787AAA2C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482B28-8D39-22FC-5E8F-5B12622B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529E27B-1E94-F2CF-66D0-140CD8DA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9292271-98FF-3629-916C-DE0A75F2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3DE9DD-F40A-9DE0-AEE2-D0EDD7D9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95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E75F2E-6875-0C9F-52DA-664B1146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3554EE1-1CA3-B895-FA3D-9EECCB044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96A8C43-328D-D716-6E94-F70AA788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32C09A1-9692-2BD0-7E1F-2632B4F3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FD94E71-299F-122F-3688-674F1BD2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57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774CBC-539C-EADD-F85D-DCF8C68D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C4A9248-1B8B-8CDF-CF6B-C038B175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BA5FDD9-B9EE-3891-2534-4D9F134A1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D035497-99A3-0902-EE3B-5E33FD5E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77C657-8B47-603F-C593-80629CFB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A9B2D1A-97D9-EFDA-A4CC-F7898BEB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672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76B9E9-D0AF-D727-7DF8-C3E761A38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CCCD93-EC33-87D2-A56B-CA0BF1A81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ECAD16D-DD74-A719-EB38-B4F8921D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C340847-F241-EFD3-7F65-7856112A5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7E57F8F-4F92-6ABB-675B-66626513F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219CE70-E6A7-28DA-0564-CA949B95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AEEAE05-7416-2202-ECC0-F2086216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0C20A2C-3520-B600-0D84-B5E40E43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218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75F6AC-AD82-F2B1-CC73-F91B9710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5AE9A1C-6E26-0920-563D-76CDA5BC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CD0AE12-9F1D-6401-C348-F354EE8E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A611EF1-F797-3626-4683-1FBBC2AC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63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AEAD1D7-CFF5-FC9F-760E-A81A022D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1477286-51B2-C021-72CA-138C3609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DA5BC71-6088-AB69-7839-BB41F5F8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79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A266D3-64FE-64AD-7254-8BF200BD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39C20A-0652-2BFC-D162-34DEDCDC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64EAE80-B790-F418-64E8-87DEA212E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756A157-CC93-231B-9AC8-CC3548BF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2D990AF-BA93-F243-B6BF-71BB33AB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AA82769-DE6C-9465-E055-B12A831B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6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03AD37-FE9B-8D27-467A-432C2272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EAACE14-5B14-DFC3-6DE6-ACF018E06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37703F5-6649-49EA-9AAF-144AF4D2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F32712C-7C46-FA13-0EA6-170BE71D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5A441E2-D058-486A-26EC-5FE13E61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2CDC12-34A6-F1DE-678D-89F0FC9C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410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2967230-9D3A-8F67-1E47-7B6CE41C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7B1A2F8-17DE-9DFF-E2E8-A9F36E2E9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59C004-4706-38E2-55C9-7E7F3DEE2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D5C96-7BB1-47D6-A640-24E1AB20785B}" type="datetimeFigureOut">
              <a:rPr lang="th-TH" smtClean="0"/>
              <a:t>16/08/67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3B1D737-2D5E-3143-32CE-39ECF7217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9EEA490-CE82-FE9C-8704-E5A451DD7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B894C-C0C2-4B3C-B5D8-91FB8E461B2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5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mu.to/6WE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2006D9-A8F8-BC9A-2FAD-7367CBEAD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6639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แนวทางกันเงินเหลื่อมปี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36A004A-D1AC-9797-D400-1AD0B7A83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งบประมาณปี 2567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วิทยาลัยศิลปะ สื่อ และเทคโนโลยี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15/08/2567</a:t>
            </a:r>
          </a:p>
        </p:txBody>
      </p:sp>
    </p:spTree>
    <p:extLst>
      <p:ext uri="{BB962C8B-B14F-4D97-AF65-F5344CB8AC3E}">
        <p14:creationId xmlns:p14="http://schemas.microsoft.com/office/powerpoint/2010/main" val="14867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7F8C8-50D6-4A48-9883-528B0971C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211267"/>
            <a:ext cx="11412897" cy="64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4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020881F-3C53-A420-BD8D-336EE802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37" y="181123"/>
            <a:ext cx="11567925" cy="64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A091D-0131-2054-666F-8DBC4AAB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กรณีกันเงิน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0E1011-9DCD-02D3-D190-DCB26092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1 ก่อภาระผูกพันแล้ว</a:t>
            </a:r>
            <a:b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1.1 ยังไม่ได้กำหนดระยะเวลาสิ้นสุด (ขอขยายได้ 1 ไตรมาส)</a:t>
            </a:r>
          </a:p>
          <a:p>
            <a:pPr marL="0" indent="0">
              <a:buNone/>
            </a:pP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1.2 กำหนดระยะเวลาสัญญาจ้าง / ใบสั่งจ้าง  เรียบร้อย</a:t>
            </a:r>
          </a:p>
          <a:p>
            <a:pPr marL="0" indent="0">
              <a:buNone/>
            </a:pP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2 ยังไม่ได้ก่อภาระผูกพัน</a:t>
            </a:r>
          </a:p>
          <a:p>
            <a:pPr marL="0" indent="0">
              <a:buNone/>
            </a:pP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มีเหตุผลความจำเป็นต้องใช้เงินนั้นต่อไป ให้ขออนุมัติโดยแสดง</a:t>
            </a:r>
            <a:r>
              <a:rPr lang="th-TH" sz="2500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 แผนการใช้เงิน</a:t>
            </a:r>
          </a:p>
          <a:p>
            <a:pPr marL="0" indent="0">
              <a:buNone/>
            </a:pP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 3 เงินอุดหนุน</a:t>
            </a:r>
          </a:p>
          <a:p>
            <a:pPr marL="0" indent="0">
              <a:buNone/>
            </a:pP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3.1 โครงการที่ระยะเวลาสิ้นสุดหลังปีงบประมาณ  เช่น เริ่ม 1 ส.ค. – 31 ธ.ค. 67</a:t>
            </a:r>
          </a:p>
          <a:p>
            <a:pPr marL="0" indent="0">
              <a:buNone/>
            </a:pPr>
            <a:r>
              <a:rPr lang="th-TH" sz="2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3.2 โครงการที่แล้วเสร็จภายในปี แต่เบิกจ่ายไม่ทัน</a:t>
            </a:r>
          </a:p>
        </p:txBody>
      </p:sp>
    </p:spTree>
    <p:extLst>
      <p:ext uri="{BB962C8B-B14F-4D97-AF65-F5344CB8AC3E}">
        <p14:creationId xmlns:p14="http://schemas.microsoft.com/office/powerpoint/2010/main" val="10880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A9F3769-5F13-ECE6-DFDA-778685B6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84" y="186306"/>
            <a:ext cx="11446032" cy="64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E9D6961-E2CD-EB9E-FCCB-44F44BB3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5" y="156708"/>
            <a:ext cx="11579689" cy="65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85" y="2443500"/>
            <a:ext cx="10382549" cy="233607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flipV="1">
            <a:off x="6260276" y="3164689"/>
            <a:ext cx="0" cy="776851"/>
          </a:xfrm>
          <a:prstGeom prst="line">
            <a:avLst/>
          </a:prstGeom>
          <a:ln>
            <a:prstDash val="lgDash"/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7669424" y="3164689"/>
            <a:ext cx="0" cy="776851"/>
          </a:xfrm>
          <a:prstGeom prst="line">
            <a:avLst/>
          </a:prstGeom>
          <a:ln>
            <a:prstDash val="lgDash"/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761835" y="2838741"/>
            <a:ext cx="682215" cy="325948"/>
            <a:chOff x="0" y="0"/>
            <a:chExt cx="85060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0602" cy="406400"/>
            </a:xfrm>
            <a:custGeom>
              <a:avLst/>
              <a:gdLst/>
              <a:ahLst/>
              <a:cxnLst/>
              <a:rect l="l" t="t" r="r" b="b"/>
              <a:pathLst>
                <a:path w="850602" h="406400">
                  <a:moveTo>
                    <a:pt x="647402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47402" y="406400"/>
                  </a:lnTo>
                  <a:lnTo>
                    <a:pt x="850602" y="203200"/>
                  </a:lnTo>
                  <a:lnTo>
                    <a:pt x="647402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th-TH" sz="1867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2400" y="-76200"/>
              <a:ext cx="545802" cy="482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867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8519" y="414692"/>
            <a:ext cx="3441220" cy="508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แนวทางการกันเงินเหลื่อมปี</a:t>
            </a:r>
            <a:endParaRPr lang="en-US" sz="3000" b="1" dirty="0">
              <a:solidFill>
                <a:srgbClr val="000000"/>
              </a:solidFill>
              <a:latin typeface="TH SarabunPSK" panose="020B0500040200020003" pitchFamily="34" charset="-34"/>
              <a:ea typeface="supermarket"/>
              <a:cs typeface="TH SarabunPSK" panose="020B0500040200020003" pitchFamily="34" charset="-34"/>
              <a:sym typeface="supermarke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83156" y="2065071"/>
            <a:ext cx="300543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ส.ค</a:t>
            </a:r>
            <a:r>
              <a:rPr lang="en-US" sz="1800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20721" y="2065071"/>
            <a:ext cx="304511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ก.ย.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65584" y="2065071"/>
            <a:ext cx="305323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ต.ค.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51292" y="2795253"/>
            <a:ext cx="643369" cy="3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16 ก.ย.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84941" y="2065071"/>
            <a:ext cx="737195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พ.ย.-ธ.ค..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27549" y="2795253"/>
            <a:ext cx="683751" cy="3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30 ก.ย.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34736" y="2832314"/>
            <a:ext cx="53641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1623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23 ส.ค.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4102942" y="3164689"/>
            <a:ext cx="0" cy="776851"/>
          </a:xfrm>
          <a:prstGeom prst="line">
            <a:avLst/>
          </a:prstGeom>
          <a:ln>
            <a:prstDash val="lgDash"/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83699" y="4081240"/>
            <a:ext cx="1036655" cy="69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วันที่เหลื่อมปี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supermarket"/>
              <a:cs typeface="TH SarabunPSK" panose="020B0500040200020003" pitchFamily="34" charset="-34"/>
              <a:sym typeface="supermarket"/>
            </a:endParaRPr>
          </a:p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วันสุดท้าย</a:t>
            </a:r>
            <a:endParaRPr lang="en-US" sz="2000" dirty="0">
              <a:solidFill>
                <a:srgbClr val="000000"/>
              </a:solidFill>
              <a:latin typeface="TH SarabunPSK" panose="020B0500040200020003" pitchFamily="34" charset="-34"/>
              <a:ea typeface="supermarket"/>
              <a:cs typeface="TH SarabunPSK" panose="020B0500040200020003" pitchFamily="34" charset="-34"/>
              <a:sym typeface="supermarke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68798" y="4081240"/>
            <a:ext cx="1381125" cy="69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ส่งเอกสารการเงิน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วันสุดท้าย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73107" y="4081240"/>
            <a:ext cx="590803" cy="33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สิ้นปีงบ</a:t>
            </a:r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8999DF82-24F4-CE12-F5EA-4F7CB6912E0B}"/>
              </a:ext>
            </a:extLst>
          </p:cNvPr>
          <p:cNvCxnSpPr/>
          <p:nvPr/>
        </p:nvCxnSpPr>
        <p:spPr>
          <a:xfrm>
            <a:off x="1954626" y="1993090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1AEC14DF-A2AF-3BB5-3FB6-DB0F48E2AE98}"/>
              </a:ext>
            </a:extLst>
          </p:cNvPr>
          <p:cNvCxnSpPr/>
          <p:nvPr/>
        </p:nvCxnSpPr>
        <p:spPr>
          <a:xfrm>
            <a:off x="4770420" y="1970975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05589425-786E-E032-F645-FD684FBD24AC}"/>
              </a:ext>
            </a:extLst>
          </p:cNvPr>
          <p:cNvCxnSpPr/>
          <p:nvPr/>
        </p:nvCxnSpPr>
        <p:spPr>
          <a:xfrm>
            <a:off x="7656724" y="1970975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26E7F15B-8187-2836-B53E-271BFAEA08D5}"/>
              </a:ext>
            </a:extLst>
          </p:cNvPr>
          <p:cNvCxnSpPr/>
          <p:nvPr/>
        </p:nvCxnSpPr>
        <p:spPr>
          <a:xfrm>
            <a:off x="10611737" y="1970975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1" y="2443500"/>
            <a:ext cx="10382549" cy="233607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flipV="1">
            <a:off x="6260276" y="3164689"/>
            <a:ext cx="0" cy="776851"/>
          </a:xfrm>
          <a:prstGeom prst="line">
            <a:avLst/>
          </a:prstGeom>
          <a:ln>
            <a:prstDash val="lgDash"/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7669424" y="3164689"/>
            <a:ext cx="0" cy="776851"/>
          </a:xfrm>
          <a:prstGeom prst="line">
            <a:avLst/>
          </a:prstGeom>
          <a:ln>
            <a:prstDash val="lgDash"/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761835" y="2838741"/>
            <a:ext cx="682215" cy="325948"/>
            <a:chOff x="0" y="0"/>
            <a:chExt cx="850602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0602" cy="406400"/>
            </a:xfrm>
            <a:custGeom>
              <a:avLst/>
              <a:gdLst/>
              <a:ahLst/>
              <a:cxnLst/>
              <a:rect l="l" t="t" r="r" b="b"/>
              <a:pathLst>
                <a:path w="850602" h="406400">
                  <a:moveTo>
                    <a:pt x="647402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47402" y="406400"/>
                  </a:lnTo>
                  <a:lnTo>
                    <a:pt x="850602" y="203200"/>
                  </a:lnTo>
                  <a:lnTo>
                    <a:pt x="647402" y="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th-TH" sz="1867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2400" y="-76200"/>
              <a:ext cx="545802" cy="482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867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78519" y="414692"/>
            <a:ext cx="3441220" cy="508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แนวทางการกันเงินเหลื่อมปี</a:t>
            </a:r>
            <a:endParaRPr lang="en-US" sz="3000" b="1" dirty="0">
              <a:solidFill>
                <a:srgbClr val="000000"/>
              </a:solidFill>
              <a:latin typeface="TH SarabunPSK" panose="020B0500040200020003" pitchFamily="34" charset="-34"/>
              <a:ea typeface="supermarket"/>
              <a:cs typeface="TH SarabunPSK" panose="020B0500040200020003" pitchFamily="34" charset="-34"/>
              <a:sym typeface="supermarke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83156" y="2065071"/>
            <a:ext cx="300543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ส.ค</a:t>
            </a:r>
            <a:r>
              <a:rPr lang="en-US" sz="1800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20721" y="2065071"/>
            <a:ext cx="304511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ก.ย.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65584" y="2065071"/>
            <a:ext cx="305323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ต.ค.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51292" y="2795253"/>
            <a:ext cx="643369" cy="3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16 ก.ย.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84941" y="2065071"/>
            <a:ext cx="737195" cy="28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8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พ.ย.-ธ.ค..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27549" y="2795253"/>
            <a:ext cx="683751" cy="3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30 </a:t>
            </a:r>
            <a:r>
              <a:rPr lang="en-US" sz="2023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ก.ย</a:t>
            </a:r>
            <a:r>
              <a:rPr lang="en-US" sz="2023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34736" y="2832314"/>
            <a:ext cx="536413" cy="27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3"/>
              </a:lnSpc>
            </a:pPr>
            <a:r>
              <a:rPr lang="en-US" sz="1623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23 ส.ค.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4102942" y="3164689"/>
            <a:ext cx="0" cy="776851"/>
          </a:xfrm>
          <a:prstGeom prst="line">
            <a:avLst/>
          </a:prstGeom>
          <a:ln>
            <a:prstDash val="lgDash"/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8999DF82-24F4-CE12-F5EA-4F7CB6912E0B}"/>
              </a:ext>
            </a:extLst>
          </p:cNvPr>
          <p:cNvCxnSpPr/>
          <p:nvPr/>
        </p:nvCxnSpPr>
        <p:spPr>
          <a:xfrm>
            <a:off x="1954626" y="1993090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1AEC14DF-A2AF-3BB5-3FB6-DB0F48E2AE98}"/>
              </a:ext>
            </a:extLst>
          </p:cNvPr>
          <p:cNvCxnSpPr/>
          <p:nvPr/>
        </p:nvCxnSpPr>
        <p:spPr>
          <a:xfrm>
            <a:off x="4770420" y="1970975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05589425-786E-E032-F645-FD684FBD24AC}"/>
              </a:ext>
            </a:extLst>
          </p:cNvPr>
          <p:cNvCxnSpPr/>
          <p:nvPr/>
        </p:nvCxnSpPr>
        <p:spPr>
          <a:xfrm>
            <a:off x="7656724" y="1970975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26E7F15B-8187-2836-B53E-271BFAEA08D5}"/>
              </a:ext>
            </a:extLst>
          </p:cNvPr>
          <p:cNvCxnSpPr/>
          <p:nvPr/>
        </p:nvCxnSpPr>
        <p:spPr>
          <a:xfrm>
            <a:off x="10611737" y="1970975"/>
            <a:ext cx="0" cy="45041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9">
            <a:extLst>
              <a:ext uri="{FF2B5EF4-FFF2-40B4-BE49-F238E27FC236}">
                <a16:creationId xmlns:a16="http://schemas.microsoft.com/office/drawing/2014/main" id="{FFE54A9A-8124-1B2E-53E0-0B867821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547" y="3957748"/>
            <a:ext cx="1690977" cy="33836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B293DCDC-666D-F82F-0995-B6C16B518C70}"/>
              </a:ext>
            </a:extLst>
          </p:cNvPr>
          <p:cNvSpPr txBox="1"/>
          <p:nvPr/>
        </p:nvSpPr>
        <p:spPr>
          <a:xfrm>
            <a:off x="3424116" y="4661544"/>
            <a:ext cx="1377968" cy="52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z="1467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กิจกรรมเกิด+มีใบเสร็จ</a:t>
            </a:r>
            <a:endParaRPr lang="en-US" sz="1467" dirty="0">
              <a:solidFill>
                <a:srgbClr val="000000"/>
              </a:solidFill>
              <a:latin typeface="TH SarabunPSK" panose="020B0500040200020003" pitchFamily="34" charset="-34"/>
              <a:ea typeface="supermarket"/>
              <a:cs typeface="TH SarabunPSK" panose="020B0500040200020003" pitchFamily="34" charset="-34"/>
              <a:sym typeface="supermarket"/>
            </a:endParaRPr>
          </a:p>
          <a:p>
            <a:pPr algn="ctr">
              <a:lnSpc>
                <a:spcPts val="2053"/>
              </a:lnSpc>
            </a:pPr>
            <a:r>
              <a:rPr lang="en-US" sz="1467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ก่อนวันที่</a:t>
            </a:r>
            <a:r>
              <a:rPr lang="en-US" sz="1467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 16 </a:t>
            </a:r>
            <a:r>
              <a:rPr lang="en-US" sz="1467" dirty="0" err="1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ก.ย</a:t>
            </a:r>
            <a:r>
              <a:rPr lang="en-US" sz="1467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. 67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FA6EDE48-4B18-AD3B-F5AC-7A777B1AF76D}"/>
              </a:ext>
            </a:extLst>
          </p:cNvPr>
          <p:cNvSpPr txBox="1"/>
          <p:nvPr/>
        </p:nvSpPr>
        <p:spPr>
          <a:xfrm>
            <a:off x="3029631" y="4126928"/>
            <a:ext cx="2146622" cy="54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ไม่ต้องเหลื่อมปี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F8F89E52-3A9F-F063-F01A-E817D1A3C950}"/>
              </a:ext>
            </a:extLst>
          </p:cNvPr>
          <p:cNvSpPr txBox="1"/>
          <p:nvPr/>
        </p:nvSpPr>
        <p:spPr>
          <a:xfrm>
            <a:off x="5884398" y="4270721"/>
            <a:ext cx="2159277" cy="29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3"/>
              </a:lnSpc>
            </a:pPr>
            <a:r>
              <a:rPr lang="en-US" sz="1800" b="1" dirty="0" err="1">
                <a:solidFill>
                  <a:srgbClr val="00BF63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ต้องเหลื่อมปี</a:t>
            </a:r>
            <a:r>
              <a:rPr lang="en-US" sz="1800" b="1" dirty="0">
                <a:solidFill>
                  <a:srgbClr val="00BF63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 + </a:t>
            </a:r>
            <a:r>
              <a:rPr lang="en-US" sz="1800" b="1" dirty="0" err="1">
                <a:solidFill>
                  <a:srgbClr val="00BF63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ยืมเงิน</a:t>
            </a:r>
            <a:endParaRPr lang="en-US" sz="1800" b="1" dirty="0">
              <a:solidFill>
                <a:srgbClr val="00BF63"/>
              </a:solidFill>
              <a:latin typeface="TH SarabunPSK" panose="020B0500040200020003" pitchFamily="34" charset="-34"/>
              <a:ea typeface="supermarket"/>
              <a:cs typeface="TH SarabunPSK" panose="020B0500040200020003" pitchFamily="34" charset="-34"/>
              <a:sym typeface="supermarket"/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A1CFF171-FAE5-C45C-6264-1755106E83EA}"/>
              </a:ext>
            </a:extLst>
          </p:cNvPr>
          <p:cNvSpPr txBox="1"/>
          <p:nvPr/>
        </p:nvSpPr>
        <p:spPr>
          <a:xfrm>
            <a:off x="6120720" y="4551523"/>
            <a:ext cx="1628669" cy="401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"/>
              </a:lnSpc>
            </a:pPr>
            <a:r>
              <a:rPr lang="en-US" sz="1200" b="1">
                <a:solidFill>
                  <a:srgbClr val="00BF63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กิจกรรมเกิด+มีใบเสร็จ</a:t>
            </a:r>
          </a:p>
          <a:p>
            <a:pPr algn="ctr">
              <a:lnSpc>
                <a:spcPts val="1559"/>
              </a:lnSpc>
            </a:pPr>
            <a:r>
              <a:rPr lang="en-US" sz="1200" b="1">
                <a:solidFill>
                  <a:srgbClr val="00BF63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หลังวันที่ 16 ก.ย. 67 - 30 ก.ย. 67</a:t>
            </a:r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4C4D3FF6-AA78-4FFB-8489-FF54AB95EF70}"/>
              </a:ext>
            </a:extLst>
          </p:cNvPr>
          <p:cNvSpPr/>
          <p:nvPr/>
        </p:nvSpPr>
        <p:spPr>
          <a:xfrm flipV="1">
            <a:off x="7232808" y="3164689"/>
            <a:ext cx="0" cy="776851"/>
          </a:xfrm>
          <a:prstGeom prst="line">
            <a:avLst/>
          </a:prstGeom>
          <a:ln>
            <a:prstDash val="lgDash"/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th-TH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3DF21466-F401-4066-AB43-4C36E82EE681}"/>
              </a:ext>
            </a:extLst>
          </p:cNvPr>
          <p:cNvSpPr txBox="1"/>
          <p:nvPr/>
        </p:nvSpPr>
        <p:spPr>
          <a:xfrm>
            <a:off x="6868825" y="2903980"/>
            <a:ext cx="683751" cy="3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1600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25 </a:t>
            </a: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ea typeface="supermarket"/>
                <a:cs typeface="TH SarabunPSK" panose="020B0500040200020003" pitchFamily="34" charset="-34"/>
                <a:sym typeface="supermarket"/>
              </a:rPr>
              <a:t>ก.ย.</a:t>
            </a:r>
            <a:endParaRPr lang="en-US" sz="1600" dirty="0">
              <a:solidFill>
                <a:srgbClr val="000000"/>
              </a:solidFill>
              <a:latin typeface="TH SarabunPSK" panose="020B0500040200020003" pitchFamily="34" charset="-34"/>
              <a:ea typeface="supermarket"/>
              <a:cs typeface="TH SarabunPSK" panose="020B0500040200020003" pitchFamily="34" charset="-34"/>
              <a:sym typeface="supermarket"/>
            </a:endParaRPr>
          </a:p>
        </p:txBody>
      </p:sp>
    </p:spTree>
    <p:extLst>
      <p:ext uri="{BB962C8B-B14F-4D97-AF65-F5344CB8AC3E}">
        <p14:creationId xmlns:p14="http://schemas.microsoft.com/office/powerpoint/2010/main" val="5346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4B19480-8E26-78F7-D752-AA18ABC2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3741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A937C42B-A9CF-7637-A768-E36B8D7E1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699111"/>
              </p:ext>
            </p:extLst>
          </p:nvPr>
        </p:nvGraphicFramePr>
        <p:xfrm>
          <a:off x="0" y="6537960"/>
          <a:ext cx="4430068" cy="320040"/>
        </p:xfrm>
        <a:graphic>
          <a:graphicData uri="http://schemas.openxmlformats.org/drawingml/2006/table">
            <a:tbl>
              <a:tblPr/>
              <a:tblGrid>
                <a:gridCol w="4430068">
                  <a:extLst>
                    <a:ext uri="{9D8B030D-6E8A-4147-A177-3AD203B41FA5}">
                      <a16:colId xmlns:a16="http://schemas.microsoft.com/office/drawing/2014/main" val="2827169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500" b="0" u="none" strike="noStrike" dirty="0">
                          <a:solidFill>
                            <a:srgbClr val="444444"/>
                          </a:solidFill>
                          <a:effectLst/>
                          <a:latin typeface="montserrat" panose="00000500000000000000" pitchFamily="2" charset="0"/>
                          <a:hlinkClick r:id="rId2"/>
                        </a:rPr>
                        <a:t>https://cmu.to/6WELe</a:t>
                      </a:r>
                      <a:endParaRPr lang="en-US" sz="1500" b="0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02178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7ABC563-EA01-FDE0-59E7-25E17D7A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3741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h-TH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h-TH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รูปภาพ 4" descr="รูปภาพประกอบด้วย ข้อความ, อิเล็กทรอนิกส์, ภาพหน้าจอ, หน้าเว็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1E9366C-BE9F-C62D-CFB9-BD68340E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12"/>
          <a:stretch/>
        </p:blipFill>
        <p:spPr>
          <a:xfrm>
            <a:off x="2845717" y="0"/>
            <a:ext cx="6500565" cy="6858000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แบบแผน, กราฟิก, พิกเซล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C486FB2-6641-1ECD-1B81-7CF979280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4" y="5109123"/>
            <a:ext cx="1428837" cy="14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6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73734F-817B-42BD-A81D-CB8CCD09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10" y="375579"/>
            <a:ext cx="9998980" cy="62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7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555D65-7CEF-443A-9FFE-76CF7367E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" y="256444"/>
            <a:ext cx="11453999" cy="63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02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206</Words>
  <Application>Microsoft Office PowerPoint</Application>
  <PresentationFormat>แบบจอกว้าง</PresentationFormat>
  <Paragraphs>44</Paragraphs>
  <Slides>11</Slides>
  <Notes>0</Notes>
  <HiddenSlides>1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Montserrat</vt:lpstr>
      <vt:lpstr>TH SarabunPSK</vt:lpstr>
      <vt:lpstr>ธีมของ Office</vt:lpstr>
      <vt:lpstr>แนวทางกันเงินเหลื่อมปี</vt:lpstr>
      <vt:lpstr>กรณีกันเงิน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Chiag Mai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แนวทางกันเงินเหลื่อมปี</dc:title>
  <dc:creator>NAMMON PHAGAMAS</dc:creator>
  <cp:lastModifiedBy>NAMMON PHAGAMAS</cp:lastModifiedBy>
  <cp:revision>9</cp:revision>
  <dcterms:created xsi:type="dcterms:W3CDTF">2024-08-15T01:26:54Z</dcterms:created>
  <dcterms:modified xsi:type="dcterms:W3CDTF">2024-08-16T01:55:55Z</dcterms:modified>
</cp:coreProperties>
</file>